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56" r:id="rId2"/>
    <p:sldId id="257" r:id="rId3"/>
    <p:sldId id="258" r:id="rId4"/>
    <p:sldId id="264" r:id="rId5"/>
    <p:sldId id="266" r:id="rId6"/>
    <p:sldId id="265" r:id="rId7"/>
    <p:sldId id="260" r:id="rId8"/>
    <p:sldId id="259" r:id="rId9"/>
    <p:sldId id="261" r:id="rId10"/>
    <p:sldId id="262" r:id="rId11"/>
    <p:sldId id="263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aximized" horzBarState="maximized">
    <p:restoredLeft sz="15620"/>
    <p:restoredTop sz="61470" autoAdjust="0"/>
  </p:normalViewPr>
  <p:slideViewPr>
    <p:cSldViewPr>
      <p:cViewPr varScale="1">
        <p:scale>
          <a:sx n="73" d="100"/>
          <a:sy n="73" d="100"/>
        </p:scale>
        <p:origin x="-1068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B2BEC95-F0A4-44F0-BC80-EAFB2CB0955A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237B5E-E00D-4E6C-B404-A6C4616A4C13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6870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C237B5E-E00D-4E6C-B404-A6C4616A4C13}" type="slidenum">
              <a:rPr lang="ru-RU" smtClean="0"/>
              <a:t>3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CC5AA7-F04B-4603-AFBE-F884F5A9432F}" type="datetimeFigureOut">
              <a:rPr lang="ru-RU" smtClean="0"/>
              <a:t>10.01.2019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605B68-DA98-44E4-9E3E-D191340863AB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.jpeg"/><Relationship Id="rId5" Type="http://schemas.openxmlformats.org/officeDocument/2006/relationships/image" Target="../media/image3.jpeg"/><Relationship Id="rId4" Type="http://schemas.openxmlformats.org/officeDocument/2006/relationships/image" Target="../media/image2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Методическая тема школы</a:t>
            </a:r>
            <a:r>
              <a:rPr lang="ru-RU" sz="2400" dirty="0" smtClean="0"/>
              <a:t>:«Совершенствование </a:t>
            </a:r>
            <a:r>
              <a:rPr lang="ru-RU" sz="2400" dirty="0"/>
              <a:t>качества образования, обновление содержания и педагогических технологий в условиях реализации ФГОС».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ru-RU" dirty="0"/>
              <a:t>повышение качества образования через непрерывное  развитие учительского </a:t>
            </a:r>
            <a:r>
              <a:rPr lang="ru-RU" dirty="0" smtClean="0"/>
              <a:t>потенциала;</a:t>
            </a:r>
            <a:endParaRPr lang="ru-RU" dirty="0"/>
          </a:p>
          <a:p>
            <a:r>
              <a:rPr lang="ru-RU" dirty="0" smtClean="0"/>
              <a:t> </a:t>
            </a:r>
            <a:r>
              <a:rPr lang="ru-RU" dirty="0"/>
              <a:t>повышение уровня профессионального мастерства и профессиональной компетентности педагогов   для успешной реализации ФГОС второго поколения и воспитания  личности, подготовленной  к жизни в высокотехнологичном, конкурентном мире.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3" name="Picture 3" descr="C:\Users\Ирек\Desktop\Встреча с воспитанниками ЦВСПН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80528" y="-633413"/>
            <a:ext cx="10848528" cy="812482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332656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dirty="0"/>
              <a:t>«Учитель года-2019» </a:t>
            </a:r>
            <a:r>
              <a:rPr lang="ru-RU" sz="3200" dirty="0" smtClean="0"/>
              <a:t> номинация«Учитель </a:t>
            </a:r>
            <a:r>
              <a:rPr lang="ru-RU" sz="3200" dirty="0"/>
              <a:t>родного языка и литературы».</a:t>
            </a:r>
          </a:p>
        </p:txBody>
      </p:sp>
      <p:pic>
        <p:nvPicPr>
          <p:cNvPr id="6146" name="Picture 2" descr="C:\Users\Ирек\Desktop\фото учитель года\IMG-20181207-WA0015.jpg"/>
          <p:cNvPicPr>
            <a:picLocks noGrp="1" noChangeAspect="1" noChangeArrowheads="1"/>
          </p:cNvPicPr>
          <p:nvPr>
            <p:ph sz="half"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1484784"/>
            <a:ext cx="4392488" cy="4896544"/>
          </a:xfrm>
          <a:prstGeom prst="rect">
            <a:avLst/>
          </a:prstGeom>
          <a:noFill/>
        </p:spPr>
      </p:pic>
      <p:pic>
        <p:nvPicPr>
          <p:cNvPr id="6147" name="Picture 3" descr="C:\Users\Ирек\Desktop\учитель года.jpg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788024" y="1484784"/>
            <a:ext cx="3960440" cy="489654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Основные направления:</a:t>
            </a:r>
            <a:endParaRPr lang="ru-RU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endParaRPr lang="ru-RU" dirty="0" smtClean="0"/>
          </a:p>
          <a:p>
            <a:r>
              <a:rPr lang="ru-RU" dirty="0"/>
              <a:t>работа с методическими объединениями</a:t>
            </a:r>
          </a:p>
          <a:p>
            <a:pPr lvl="0"/>
            <a:r>
              <a:rPr lang="ru-RU" dirty="0" smtClean="0"/>
              <a:t>Информационно-методическое </a:t>
            </a:r>
            <a:r>
              <a:rPr lang="ru-RU" dirty="0"/>
              <a:t>обеспечение профессиональной деятельности </a:t>
            </a:r>
            <a:r>
              <a:rPr lang="ru-RU" dirty="0" smtClean="0"/>
              <a:t>педагогов</a:t>
            </a:r>
            <a:endParaRPr lang="ru-RU" dirty="0"/>
          </a:p>
          <a:p>
            <a:pPr lvl="0"/>
            <a:r>
              <a:rPr lang="ru-RU" dirty="0" smtClean="0"/>
              <a:t>повышение </a:t>
            </a:r>
            <a:r>
              <a:rPr lang="ru-RU" dirty="0"/>
              <a:t>профессиональной подготовки учителей</a:t>
            </a:r>
          </a:p>
          <a:p>
            <a:pPr lvl="0"/>
            <a:r>
              <a:rPr lang="ru-RU" dirty="0"/>
              <a:t>работа с молодыми </a:t>
            </a:r>
            <a:r>
              <a:rPr lang="ru-RU" dirty="0" smtClean="0"/>
              <a:t>специалистами</a:t>
            </a:r>
          </a:p>
          <a:p>
            <a:pPr lvl="0"/>
            <a:r>
              <a:rPr lang="ru-RU" dirty="0"/>
              <a:t>Работа с обучающимися.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 algn="ctr">
              <a:buNone/>
            </a:pPr>
            <a:r>
              <a:rPr lang="ru-RU" sz="2400" b="1" dirty="0"/>
              <a:t>Ведущие аспекты методической работы:</a:t>
            </a:r>
          </a:p>
          <a:p>
            <a:r>
              <a:rPr lang="ru-RU" sz="3600" dirty="0"/>
              <a:t>Аналитическая </a:t>
            </a:r>
            <a:r>
              <a:rPr lang="ru-RU" sz="3600" dirty="0" smtClean="0"/>
              <a:t>деятельность</a:t>
            </a:r>
          </a:p>
          <a:p>
            <a:r>
              <a:rPr lang="ru-RU" sz="3600" dirty="0"/>
              <a:t>Информационная </a:t>
            </a:r>
            <a:r>
              <a:rPr lang="ru-RU" sz="3600" dirty="0" smtClean="0"/>
              <a:t>деятельность</a:t>
            </a:r>
          </a:p>
          <a:p>
            <a:r>
              <a:rPr lang="ru-RU" sz="3600" dirty="0"/>
              <a:t>Консультационная </a:t>
            </a:r>
            <a:r>
              <a:rPr lang="ru-RU" sz="3600" dirty="0" smtClean="0"/>
              <a:t>деятельность</a:t>
            </a:r>
          </a:p>
          <a:p>
            <a:r>
              <a:rPr lang="ru-RU" sz="3600" dirty="0"/>
              <a:t>Организационно – методическая </a:t>
            </a:r>
            <a:r>
              <a:rPr lang="ru-RU" sz="3600" dirty="0" smtClean="0"/>
              <a:t>деятельность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 descr="C:\Users\Ирек\Desktop\Соревнование среди 8а и 8б кл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116632"/>
            <a:ext cx="3528392" cy="2780928"/>
          </a:xfrm>
          <a:prstGeom prst="rect">
            <a:avLst/>
          </a:prstGeom>
          <a:noFill/>
        </p:spPr>
      </p:pic>
      <p:pic>
        <p:nvPicPr>
          <p:cNvPr id="1028" name="Picture 4" descr="C:\Users\Ирек\Desktop\Дружеский матч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95536" y="3127276"/>
            <a:ext cx="4320480" cy="3182044"/>
          </a:xfrm>
          <a:prstGeom prst="rect">
            <a:avLst/>
          </a:prstGeom>
          <a:noFill/>
        </p:spPr>
      </p:pic>
      <p:pic>
        <p:nvPicPr>
          <p:cNvPr id="4098" name="Picture 2" descr="C:\Users\АБАК\Downloads\PHOTO-2019-01-10-08-38-05 (3)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76056" y="3041576"/>
            <a:ext cx="3528392" cy="29523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АБАК\Downloads\PHOTO-2019-01-10-08-38-05 (4)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524" y="230141"/>
            <a:ext cx="4536504" cy="2780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БАК\Desktop\IMG-20190109-WA001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1000" y="11480"/>
            <a:ext cx="4953000" cy="32403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АБАК\Desktop\IMG-20190109-WA001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51839"/>
            <a:ext cx="9144000" cy="36061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C:\Users\АБАК\Desktop\IMG-20190109-WA0013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4716016" cy="325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5" name="Picture 3" descr="C:\Users\АБАК\Desktop\IMG-20181217-WA003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9144000" cy="36450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C:\Users\АБАК\Desktop\IMG-20181217-WA003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315416"/>
            <a:ext cx="9144000" cy="37170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129677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400" b="1" dirty="0" smtClean="0"/>
              <a:t>Школьный и муниципальный </a:t>
            </a:r>
            <a:r>
              <a:rPr lang="ru-RU" sz="2400" b="1" dirty="0" smtClean="0"/>
              <a:t>этап</a:t>
            </a:r>
            <a:r>
              <a:rPr lang="ru-RU" sz="2400" dirty="0" smtClean="0"/>
              <a:t> </a:t>
            </a:r>
            <a:r>
              <a:rPr lang="ru-RU" sz="2400" b="1" dirty="0" smtClean="0"/>
              <a:t>Всероссийских </a:t>
            </a:r>
            <a:r>
              <a:rPr lang="ru-RU" sz="2400" b="1" dirty="0" smtClean="0"/>
              <a:t>и </a:t>
            </a:r>
            <a:r>
              <a:rPr lang="ru-RU" sz="2400" b="1" dirty="0" smtClean="0"/>
              <a:t>Республиканских предметных олимпиад </a:t>
            </a:r>
            <a:r>
              <a:rPr lang="ru-RU" sz="2400" b="1" dirty="0" smtClean="0"/>
              <a:t>школьников в 201</a:t>
            </a:r>
            <a:r>
              <a:rPr lang="en-US" sz="2400" b="1" dirty="0" smtClean="0"/>
              <a:t>8</a:t>
            </a:r>
            <a:r>
              <a:rPr lang="ru-RU" sz="2400" b="1" dirty="0" smtClean="0"/>
              <a:t>/201</a:t>
            </a:r>
            <a:r>
              <a:rPr lang="en-US" sz="2400" b="1" dirty="0" smtClean="0"/>
              <a:t>9</a:t>
            </a:r>
            <a:r>
              <a:rPr lang="ru-RU" sz="2400" b="1" dirty="0" smtClean="0"/>
              <a:t> учебном году</a:t>
            </a:r>
            <a:endParaRPr lang="ru-RU" sz="2400" dirty="0"/>
          </a:p>
        </p:txBody>
      </p:sp>
      <p:sp>
        <p:nvSpPr>
          <p:cNvPr id="8" name="Содержимое 7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/>
              <a:t>Френкель Евгений- Призёр </a:t>
            </a:r>
            <a:r>
              <a:rPr lang="ru-RU" dirty="0"/>
              <a:t>МЭ  </a:t>
            </a:r>
            <a:endParaRPr lang="ru-RU" dirty="0" smtClean="0"/>
          </a:p>
          <a:p>
            <a:pPr marL="0" indent="0">
              <a:buNone/>
            </a:pPr>
            <a:r>
              <a:rPr lang="ru-RU" b="1" dirty="0" smtClean="0"/>
              <a:t>«</a:t>
            </a:r>
            <a:r>
              <a:rPr lang="ru-RU" b="1" dirty="0"/>
              <a:t>Победитель школьного </a:t>
            </a:r>
            <a:r>
              <a:rPr lang="ru-RU" b="1" dirty="0" smtClean="0"/>
              <a:t>этапа»- </a:t>
            </a:r>
            <a:r>
              <a:rPr lang="ru-RU" dirty="0" smtClean="0"/>
              <a:t>Герасимова Д. Френкель Е. </a:t>
            </a:r>
          </a:p>
          <a:p>
            <a:pPr marL="0" indent="0">
              <a:buNone/>
            </a:pPr>
            <a:r>
              <a:rPr lang="ru-RU" b="1" dirty="0" smtClean="0"/>
              <a:t>«</a:t>
            </a:r>
            <a:r>
              <a:rPr lang="ru-RU" b="1" dirty="0" smtClean="0"/>
              <a:t>Призёр школьного этапа» </a:t>
            </a:r>
            <a:r>
              <a:rPr lang="ru-RU" dirty="0" smtClean="0"/>
              <a:t>- Петрунина Э.,</a:t>
            </a:r>
          </a:p>
          <a:p>
            <a:pPr marL="0" indent="0">
              <a:buNone/>
            </a:pPr>
            <a:r>
              <a:rPr lang="ru-RU" dirty="0" err="1" smtClean="0"/>
              <a:t>Шайдуллина</a:t>
            </a:r>
            <a:r>
              <a:rPr lang="ru-RU" dirty="0" smtClean="0"/>
              <a:t> В., </a:t>
            </a:r>
            <a:r>
              <a:rPr lang="ru-RU" dirty="0" err="1" smtClean="0"/>
              <a:t>Яруллин</a:t>
            </a:r>
            <a:r>
              <a:rPr lang="ru-RU" dirty="0" smtClean="0"/>
              <a:t> Н., </a:t>
            </a:r>
            <a:r>
              <a:rPr lang="ru-RU" dirty="0" err="1" smtClean="0"/>
              <a:t>Гилязеева</a:t>
            </a:r>
            <a:r>
              <a:rPr lang="ru-RU" dirty="0" smtClean="0"/>
              <a:t> К.</a:t>
            </a:r>
            <a:endParaRPr lang="ru-RU" dirty="0"/>
          </a:p>
        </p:txBody>
      </p:sp>
      <p:graphicFrame>
        <p:nvGraphicFramePr>
          <p:cNvPr id="2" name="Объект 1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730182841"/>
              </p:ext>
            </p:extLst>
          </p:nvPr>
        </p:nvGraphicFramePr>
        <p:xfrm>
          <a:off x="4648200" y="1556791"/>
          <a:ext cx="4038600" cy="454355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4038600"/>
              </a:tblGrid>
              <a:tr h="1008113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ru-RU" sz="1800" dirty="0" smtClean="0">
                        <a:solidFill>
                          <a:schemeClr val="tx1"/>
                        </a:solidFill>
                        <a:effectLst/>
                      </a:endParaRPr>
                    </a:p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smtClean="0">
                          <a:solidFill>
                            <a:schemeClr val="tx1"/>
                          </a:solidFill>
                          <a:effectLst/>
                        </a:rPr>
                        <a:t>Хабибуллина 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Альбина - 5 А кл.-54б. (Призёр)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282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Чумарова Зарина -6 Б кл.-64б.(Призёр)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282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Насыров Алмаз - 6 Б кл.-58б.(Призёр)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582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Мингалеева Ралина -7 А кл.-61,5б. (Победитель)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582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Шарафеева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Зарина -7 А кл.-60б. (Призёр)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582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Даутов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Амир - 7 А кл.-61,5б. (Победитель)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28258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>
                          <a:solidFill>
                            <a:schemeClr val="tx1"/>
                          </a:solidFill>
                          <a:effectLst/>
                        </a:rPr>
                        <a:t>Фатыхова Алия -9 А кл.-48б. (Призёр)</a:t>
                      </a:r>
                      <a:endParaRPr lang="ru-RU" sz="180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  <a:tr h="582814">
                <a:tc>
                  <a:txBody>
                    <a:bodyPr/>
                    <a:lstStyle/>
                    <a:p>
                      <a:pPr algn="l">
                        <a:lnSpc>
                          <a:spcPct val="115000"/>
                        </a:lnSpc>
                        <a:spcAft>
                          <a:spcPts val="1000"/>
                        </a:spcAft>
                      </a:pP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Хисамутдинова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</a:t>
                      </a:r>
                      <a:r>
                        <a:rPr lang="ru-RU" sz="1800" dirty="0" err="1">
                          <a:solidFill>
                            <a:schemeClr val="tx1"/>
                          </a:solidFill>
                          <a:effectLst/>
                        </a:rPr>
                        <a:t>Камила</a:t>
                      </a:r>
                      <a:r>
                        <a:rPr lang="ru-RU" sz="1800" dirty="0">
                          <a:solidFill>
                            <a:schemeClr val="tx1"/>
                          </a:solidFill>
                          <a:effectLst/>
                        </a:rPr>
                        <a:t> - 4Б кл.-48 б. (Призёр)</a:t>
                      </a:r>
                      <a:endParaRPr lang="ru-RU" sz="1800" dirty="0">
                        <a:solidFill>
                          <a:schemeClr val="tx1"/>
                        </a:solidFill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8040" marR="58040" marT="0" marB="0"/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Школьные конкурсы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/>
              <a:t>«Лучшее </a:t>
            </a:r>
            <a:r>
              <a:rPr lang="ru-RU" dirty="0" err="1" smtClean="0"/>
              <a:t>портфолио</a:t>
            </a:r>
            <a:r>
              <a:rPr lang="ru-RU" dirty="0" smtClean="0"/>
              <a:t> учителей»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/>
        <p:txBody>
          <a:bodyPr>
            <a:noAutofit/>
          </a:bodyPr>
          <a:lstStyle/>
          <a:p>
            <a:pPr algn="ctr"/>
            <a:r>
              <a:rPr lang="ru-RU" dirty="0" smtClean="0"/>
              <a:t>«Лучшее </a:t>
            </a:r>
            <a:r>
              <a:rPr lang="ru-RU" dirty="0" err="1" smtClean="0"/>
              <a:t>портфолио</a:t>
            </a:r>
            <a:r>
              <a:rPr lang="ru-RU" dirty="0"/>
              <a:t> </a:t>
            </a:r>
            <a:r>
              <a:rPr lang="ru-RU" dirty="0" smtClean="0"/>
              <a:t>учащегося». </a:t>
            </a:r>
            <a:endParaRPr lang="ru-RU" dirty="0"/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sz="half" idx="2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 rot="5400000">
            <a:off x="-180528" y="2420888"/>
            <a:ext cx="4608511" cy="3888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3076" name="Picture 4"/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 rot="5400000">
            <a:off x="4319972" y="2384883"/>
            <a:ext cx="4392488" cy="38884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Ирек\Desktop\Гаилә һәм мәктәп\IMG-20181207-WA005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1"/>
            <a:ext cx="3995936" cy="2924944"/>
          </a:xfrm>
          <a:prstGeom prst="rect">
            <a:avLst/>
          </a:prstGeom>
          <a:noFill/>
        </p:spPr>
      </p:pic>
      <p:pic>
        <p:nvPicPr>
          <p:cNvPr id="2051" name="Picture 3" descr="C:\Users\Ирек\Desktop\Гаилә һәм мәктәп\IMG-20181207-WA005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"/>
            <a:ext cx="5039544" cy="2924943"/>
          </a:xfrm>
          <a:prstGeom prst="rect">
            <a:avLst/>
          </a:prstGeom>
          <a:noFill/>
        </p:spPr>
      </p:pic>
      <p:pic>
        <p:nvPicPr>
          <p:cNvPr id="2052" name="Picture 4" descr="C:\Users\Ирек\Desktop\Гаилә һәм мәктәп\IMG-20181207-WA005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475656" y="3284984"/>
            <a:ext cx="6264696" cy="33843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C:\Users\Ирек\Desktop\язучы белэн очрашу\IMG-20181129-WA00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44000" cy="3717032"/>
          </a:xfrm>
          <a:prstGeom prst="rect">
            <a:avLst/>
          </a:prstGeom>
          <a:noFill/>
        </p:spPr>
      </p:pic>
      <p:pic>
        <p:nvPicPr>
          <p:cNvPr id="4099" name="Picture 3" descr="C:\Users\Ирек\Desktop\язучы белэн очрашу\IMG-20181129-WA00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9144000" cy="3140968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232</TotalTime>
  <Words>217</Words>
  <Application>Microsoft Office PowerPoint</Application>
  <PresentationFormat>Экран (4:3)</PresentationFormat>
  <Paragraphs>34</Paragraphs>
  <Slides>11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Тема Office</vt:lpstr>
      <vt:lpstr>Методическая тема школы:«Совершенствование качества образования, обновление содержания и педагогических технологий в условиях реализации ФГОС».</vt:lpstr>
      <vt:lpstr>Основные направления:</vt:lpstr>
      <vt:lpstr>Презентация PowerPoint</vt:lpstr>
      <vt:lpstr>Презентация PowerPoint</vt:lpstr>
      <vt:lpstr>Презентация PowerPoint</vt:lpstr>
      <vt:lpstr>Школьный и муниципальный этап Всероссийских и Республиканских предметных олимпиад школьников в 2018/2019 учебном году</vt:lpstr>
      <vt:lpstr>Школьные конкурсы</vt:lpstr>
      <vt:lpstr>Презентация PowerPoint</vt:lpstr>
      <vt:lpstr>Презентация PowerPoint</vt:lpstr>
      <vt:lpstr>Презентация PowerPoint</vt:lpstr>
      <vt:lpstr>«Учитель года-2019»  номинация«Учитель родного языка и литературы».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Методическая тема школы:«Совершенствование качества образования, обновление содержания и педагогических технологий в условиях реализации ФГОС».</dc:title>
  <dc:creator>Ирек</dc:creator>
  <cp:lastModifiedBy>-</cp:lastModifiedBy>
  <cp:revision>18</cp:revision>
  <dcterms:created xsi:type="dcterms:W3CDTF">2019-01-09T16:52:38Z</dcterms:created>
  <dcterms:modified xsi:type="dcterms:W3CDTF">2019-01-10T09:09:41Z</dcterms:modified>
</cp:coreProperties>
</file>